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Amatic SC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AmaticSC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regular.fntdata"/><Relationship Id="rId47" Type="http://schemas.openxmlformats.org/officeDocument/2006/relationships/font" Target="fonts/AmaticSC-bold.fntdata"/><Relationship Id="rId4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ee1e0a74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26ee1e0a74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7e4616f8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7e4616f8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e4616f8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7e4616f8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7e4616f8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7e4616f8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e4616f8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7e4616f8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e4616f8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e4616f8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e4616f8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7e4616f8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7e4616f8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7e4616f8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e4616f8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7e4616f8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e4616f8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e4616f8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celebra nossas primeiras conquistas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e4616f8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e4616f8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7e4616f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7e4616f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7e4616f8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7e4616f8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7e4616f8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7e4616f8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7e4616f8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7e4616f8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7e4616f8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7e4616f8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7e4616f8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7e4616f8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e4616f8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7e4616f8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7e4616f8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7e4616f8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7e4616f8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7e4616f8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7e4616f87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7e4616f87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7e4616f87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7e4616f8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e4616f8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e4616f8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7e4616f8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7e4616f8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celebra nossas primeiras conquistas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7e4616f8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7e4616f8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7e4616f8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7e4616f8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celebra nossas primeiras conquistas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7e4616f8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7e4616f8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7e4616f87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7e4616f87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celebra nossas primeiras conquistas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7e4616f8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7e4616f8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7e4616f87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7e4616f87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celebra nossas primeiras conquistas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7e4616f87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7e4616f8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7e4616f87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7e4616f8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learn because in this field learning eh para vida toda, aceitando isso a jornada podera ser mais tranquila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 uma jjornada feita de pequenos passos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 pequenas vitorias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Bugs, sempre vao existir as vezes nos mesmos criamos nossos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 sempre procurar ajuda mas nao sem antes fazer seu trabalho de casa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 devolta a comunidade ha diversas formas de contribuir com projectos opensource e nao so consumir do stack overfllow ou de projectos abertos no github eh uma forma de evoluir para o proximo </a:t>
            </a:r>
            <a:r>
              <a:rPr lang="en"/>
              <a:t>nível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entao ensinar algo a outros msm que seja algo basico ha sempre algem precisando de um pequeno empuram para avancar as veses pode ser uma simples virgula ou corrigir um bug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sempre tenham em mente os fundamentos e aproveitem a jornada faznedo o que gostam se estam aqui eh por algum motivo seja qual for agarem a esse motivo e aceitem o proximo desafio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7e4616f8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7e4616f8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learn because in this field learning eh para vida toda, aceitando isso a jornada podera ser mais tranquila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 uma jjornada feita de pequenos passos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 pequenas vitorias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Bugs, sempre vao existir as vezes nos mesmos criamos nossos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 sempre procurar ajuda mas nao sem antes fazer seu trabalho de casa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 devolta a comunidade ha diversas formas de contribuir com projectos opensource e nao so consumir do stack overfllow ou de projectos abertos no github eh uma forma de evoluir para o proximo nível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entao ensinar algo a outros msm que seja algo basico ha sempre algem precisando de um pequeno empuram para avancar as veses pode ser uma simples virgula ou corrigir um bug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sempre tenham em mente os fundamentos e aproveitem a jornada faznedo o que gostam se estam aqui eh por algum motivo seja qual for agarem a esse motivo e aceitem o proximo desafio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7e4616f8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7e4616f8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7e4616f8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7e4616f8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learn because in this field learning eh para vida toda, aceitando isso a jornada podera ser mais tranquila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 uma jjornada feita de pequenos passos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 pequenas vitorias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Bugs, sempre vao existir as vezes nos mesmos criamos nossos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 sempre procurar ajuda mas nao sem antes fazer seu trabalho de casa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 devolta a comunidade ha diversas formas de contribuir com projectos opensource e nao so consumir do stack overfllow ou de projectos abertos no github eh uma forma de evoluir para o proximo nível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entao ensinar algo a outros msm que seja algo basico ha sempre algem precisando de um pequeno empuram para avancar as veses pode ser uma simples virgula ou corrigir um bug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sempre tenham em mente os fundamentos e aproveitem a jornada faznedo o que gostam se estam aqui eh por algum motivo seja qual for agarem a esse motivo e aceitem o proximo desafio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7e4616f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7e4616f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87b8e97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87b8e97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precisar de 2 coisas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basico de programacao e 2 um espirito de desenvolvedor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sabemos que todos os dias como devs enfrentamos erros entao se algo der errado nao julgem pois ja sabem como eh o dia a dia do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persistencia se der erro vamos continuar ate achar uma solucao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3bd70b5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3bd70b5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cebee9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7cebee9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be1c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6be1c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Dominar os funcamentos pode ser desafiador, requer muita pratica mas ao final o que realmente eh importante eh aproveitar o percurso porque ao final vamos acabar sendo capazes de fazer coisas incriveis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exemplo eh fazer um origme de papel para quem nunca fez parece disafiador, mas para uma crianca por exemplo imaginem o quao divertido eh para ela fazer isto e ao final estas a criar algo novo apartir de um simples pedaco de papel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e4616f8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e4616f8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to advanced… well not so advanced because what is advanced things? Just things we dont know yet, when you master it then it becomes simple things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4244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Image">
    <p:bg>
      <p:bgPr>
        <a:solidFill>
          <a:srgbClr val="0424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Demo">
    <p:bg>
      <p:bgPr>
        <a:solidFill>
          <a:srgbClr val="042449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Dark">
  <p:cSld name="Logo A Dark">
    <p:bg>
      <p:bgPr>
        <a:solidFill>
          <a:srgbClr val="04244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3700650" y="3249300"/>
            <a:ext cx="1742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lang="en" sz="1800">
                <a:solidFill>
                  <a:srgbClr val="F0DB4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8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5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7749" y="699552"/>
            <a:ext cx="3888499" cy="2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Light">
  <p:cSld name="Logo A Light">
    <p:bg>
      <p:bgPr>
        <a:solidFill>
          <a:srgbClr val="042449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3700650" y="3249300"/>
            <a:ext cx="1742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lang="en" sz="1800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rPr>
              <a:t>FUNdamentals</a:t>
            </a:r>
            <a:endParaRPr sz="500">
              <a:solidFill>
                <a:srgbClr val="2D3D4A"/>
              </a:solidFill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7749" y="699552"/>
            <a:ext cx="3888499" cy="2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Dark">
  <p:cSld name="Logo B Dark">
    <p:bg>
      <p:bgPr>
        <a:solidFill>
          <a:srgbClr val="042449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2016 Udacity. All rights reserved.</a:t>
            </a:r>
            <a:endParaRPr sz="500"/>
          </a:p>
        </p:txBody>
      </p:sp>
      <p:sp>
        <p:nvSpPr>
          <p:cNvPr id="69" name="Google Shape;69;p15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7749" y="699552"/>
            <a:ext cx="3888499" cy="2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042449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bg>
      <p:bgPr>
        <a:solidFill>
          <a:srgbClr val="042449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55656" y="66405"/>
            <a:ext cx="8544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5434E"/>
              </a:buClr>
              <a:buSzPts val="6000"/>
              <a:buFont typeface="Amatic SC"/>
              <a:buNone/>
              <a:defRPr b="0" sz="6000">
                <a:solidFill>
                  <a:srgbClr val="35434E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r">
              <a:buNone/>
              <a:defRPr sz="1100">
                <a:solidFill>
                  <a:srgbClr val="9CBDD8"/>
                </a:solidFill>
              </a:defRPr>
            </a:lvl1pPr>
            <a:lvl2pPr lvl="1" rtl="0" algn="r">
              <a:buNone/>
              <a:defRPr sz="1100">
                <a:solidFill>
                  <a:srgbClr val="9CBDD8"/>
                </a:solidFill>
              </a:defRPr>
            </a:lvl2pPr>
            <a:lvl3pPr lvl="2" rtl="0" algn="r">
              <a:buNone/>
              <a:defRPr sz="1100">
                <a:solidFill>
                  <a:srgbClr val="9CBDD8"/>
                </a:solidFill>
              </a:defRPr>
            </a:lvl3pPr>
            <a:lvl4pPr lvl="3" rtl="0" algn="r">
              <a:buNone/>
              <a:defRPr sz="1100">
                <a:solidFill>
                  <a:srgbClr val="9CBDD8"/>
                </a:solidFill>
              </a:defRPr>
            </a:lvl4pPr>
            <a:lvl5pPr lvl="4" rtl="0" algn="r">
              <a:buNone/>
              <a:defRPr sz="1100">
                <a:solidFill>
                  <a:srgbClr val="9CBDD8"/>
                </a:solidFill>
              </a:defRPr>
            </a:lvl5pPr>
            <a:lvl6pPr lvl="5" rtl="0" algn="r">
              <a:buNone/>
              <a:defRPr sz="1100">
                <a:solidFill>
                  <a:srgbClr val="9CBDD8"/>
                </a:solidFill>
              </a:defRPr>
            </a:lvl6pPr>
            <a:lvl7pPr lvl="6" rtl="0" algn="r">
              <a:buNone/>
              <a:defRPr sz="1100">
                <a:solidFill>
                  <a:srgbClr val="9CBDD8"/>
                </a:solidFill>
              </a:defRPr>
            </a:lvl7pPr>
            <a:lvl8pPr lvl="7" rtl="0" algn="r">
              <a:buNone/>
              <a:defRPr sz="1100">
                <a:solidFill>
                  <a:srgbClr val="9CBDD8"/>
                </a:solidFill>
              </a:defRPr>
            </a:lvl8pPr>
            <a:lvl9pPr lvl="8" rtl="0" algn="r">
              <a:buNone/>
              <a:defRPr sz="1100">
                <a:solidFill>
                  <a:srgbClr val="9CBDD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bg>
      <p:bgPr>
        <a:solidFill>
          <a:srgbClr val="04244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0DB4F"/>
              </a:buClr>
              <a:buSzPts val="2800"/>
              <a:buNone/>
              <a:defRPr sz="2800">
                <a:solidFill>
                  <a:srgbClr val="F0DB4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042449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rgbClr val="04244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 type="tx">
  <p:cSld name="TITLE_AND_BODY">
    <p:bg>
      <p:bgPr>
        <a:solidFill>
          <a:srgbClr val="042449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bg>
      <p:bgPr>
        <a:solidFill>
          <a:srgbClr val="04244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bg>
      <p:bgPr>
        <a:solidFill>
          <a:srgbClr val="042449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rtl="0">
              <a:spcBef>
                <a:spcPts val="7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042449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04244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3110" l="6358" r="0" t="0"/>
          <a:stretch/>
        </p:blipFill>
        <p:spPr>
          <a:xfrm>
            <a:off x="6341399" y="0"/>
            <a:ext cx="2802600" cy="25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">
  <p:cSld name="Segue with Subtitle">
    <p:bg>
      <p:bgPr>
        <a:solidFill>
          <a:srgbClr val="042449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 Light">
  <p:cSld name="Segue with Subtitle Light">
    <p:bg>
      <p:bgPr>
        <a:solidFill>
          <a:srgbClr val="042449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4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Light">
  <p:cSld name="Segue Light">
    <p:bg>
      <p:bgPr>
        <a:solidFill>
          <a:srgbClr val="042449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7"/>
          <p:cNvGrpSpPr/>
          <p:nvPr/>
        </p:nvGrpSpPr>
        <p:grpSpPr>
          <a:xfrm rot="5400000">
            <a:off x="4515187" y="581378"/>
            <a:ext cx="5210210" cy="4047434"/>
            <a:chOff x="-278005" y="-205724"/>
            <a:chExt cx="6775306" cy="5463599"/>
          </a:xfrm>
        </p:grpSpPr>
        <p:pic>
          <p:nvPicPr>
            <p:cNvPr id="34" name="Google Shape;34;p7"/>
            <p:cNvPicPr preferRelativeResize="0"/>
            <p:nvPr/>
          </p:nvPicPr>
          <p:blipFill rotWithShape="1">
            <a:blip r:embed="rId2">
              <a:alphaModFix/>
            </a:blip>
            <a:srcRect b="45969" l="0" r="50801" t="0"/>
            <a:stretch/>
          </p:blipFill>
          <p:spPr>
            <a:xfrm rot="10800000">
              <a:off x="-278005" y="-205724"/>
              <a:ext cx="4344669" cy="539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7"/>
            <p:cNvSpPr/>
            <p:nvPr/>
          </p:nvSpPr>
          <p:spPr>
            <a:xfrm>
              <a:off x="1766050" y="2891175"/>
              <a:ext cx="4128300" cy="23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7"/>
            <p:cNvSpPr/>
            <p:nvPr/>
          </p:nvSpPr>
          <p:spPr>
            <a:xfrm>
              <a:off x="2541501" y="1344694"/>
              <a:ext cx="3955800" cy="23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04244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15240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bg>
      <p:bgPr>
        <a:solidFill>
          <a:srgbClr val="042449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 &amp; Image">
  <p:cSld name="Title with Content &amp; Image">
    <p:bg>
      <p:bgPr>
        <a:solidFill>
          <a:srgbClr val="042449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Open Sans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53" name="Google Shape;53;p10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3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www.raywenderlich.com/24499516-getting-started-with-flutter" TargetMode="External"/><Relationship Id="rId5" Type="http://schemas.openxmlformats.org/officeDocument/2006/relationships/hyperlink" Target="https://www.raywenderlich.com/24499516-getting-started-with-flutt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docs.flutter.dev/resources/architectural-overview" TargetMode="External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docs.flutter.dev/resources/architectural-over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www.raywenderlich.com/4482580-dart-2-cheat-sheet-and-quick-reference-201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youtu.be/pTB0EiLXUC8" TargetMode="External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docs.flutter.dev/get-started/flutter-for/react-native-devs#introduction-to-dart-for-javascript-developers" TargetMode="External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hyperlink" Target="https://codelabs.developers.google.com/codelabs/first-flutter-app-pt1" TargetMode="External"/><Relationship Id="rId5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hyperlink" Target="https://codelabs.developers.google.com/codelabs/first-flutter-app-pt2#0" TargetMode="External"/><Relationship Id="rId5" Type="http://schemas.openxmlformats.org/officeDocument/2006/relationships/image" Target="../media/image2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hyperlink" Target="https://docs.flutter.dev/get-started/flutter-for/web-devs" TargetMode="External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flutter.dev/get-started/flutter-for/react-native-devs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raywenderlich.com/books/flutter-apprentice/v2.0/chapters/3-basic-widgets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raywenderlich.com/5896601-flutter-networking-tutorial-getting-started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flutter.dev/deployment/android" TargetMode="External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ndela.com/for-engineers/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verygood.ventures/success-stories/flutter-slides" TargetMode="External"/><Relationship Id="rId4" Type="http://schemas.openxmlformats.org/officeDocument/2006/relationships/image" Target="../media/image3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flutterhack.devpost.com/%20https://docs.flutter.dev/apprentice-giveawa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00" y="1477981"/>
            <a:ext cx="3529850" cy="102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525" y="0"/>
            <a:ext cx="61874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738" y="3471850"/>
            <a:ext cx="3361267" cy="189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732525" y="2749788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</a:rPr>
              <a:t>FUN</a:t>
            </a:r>
            <a:r>
              <a:rPr lang="en" sz="2200">
                <a:solidFill>
                  <a:srgbClr val="FFFFFF"/>
                </a:solidFill>
              </a:rPr>
              <a:t>damentals &amp; </a:t>
            </a:r>
            <a:r>
              <a:rPr b="1" lang="en" sz="2200">
                <a:solidFill>
                  <a:srgbClr val="FFFFFF"/>
                </a:solidFill>
              </a:rPr>
              <a:t>Deep</a:t>
            </a:r>
            <a:r>
              <a:rPr lang="en" sz="2200">
                <a:solidFill>
                  <a:srgbClr val="FFFFFF"/>
                </a:solidFill>
              </a:rPr>
              <a:t> Dive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732525" y="3294400"/>
            <a:ext cx="42591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FAQ,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Tips and Tricks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Why Flutter? … wait what’s Flutter?...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</a:rPr>
              <a:t>FUN</a:t>
            </a:r>
            <a:r>
              <a:rPr lang="en" sz="1200">
                <a:solidFill>
                  <a:srgbClr val="FFFFFF"/>
                </a:solidFill>
              </a:rPr>
              <a:t>damentals and Hands on…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12" name="Google Shape;112;p24"/>
          <p:cNvCxnSpPr/>
          <p:nvPr/>
        </p:nvCxnSpPr>
        <p:spPr>
          <a:xfrm rot="10800000">
            <a:off x="1671025" y="2844775"/>
            <a:ext cx="0" cy="1230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 a cross-platform framework, Flutter most closely resembles React Native. Both allow for a reactive and declarative style of programming. Unlike React Native, however, Flutter doesn’t need to use a JavaScript bridge, which improves app startup times and overall performance. Dart achieves this by using Ahead-Of-Time (AOT) compilation.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Dart can also use Just-In-Time (JIT) compilation. JIT compilation with Flutter improves the development workflow by allowing a hot reload capability to refresh the UI during development without the need for an entirely new build.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Introduction</a:t>
            </a:r>
            <a:endParaRPr sz="3600">
              <a:solidFill>
                <a:srgbClr val="042B59"/>
              </a:solidFill>
            </a:endParaRPr>
          </a:p>
        </p:txBody>
      </p:sp>
      <p:grpSp>
        <p:nvGrpSpPr>
          <p:cNvPr id="198" name="Google Shape;198;p33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199" name="Google Shape;199;p33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" name="Google Shape;20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33">
            <a:hlinkClick r:id="rId4"/>
          </p:cNvPr>
          <p:cNvSpPr txBox="1"/>
          <p:nvPr/>
        </p:nvSpPr>
        <p:spPr>
          <a:xfrm>
            <a:off x="0" y="4800625"/>
            <a:ext cx="45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https://www.raywenderlich.com/24499516-getting-started-with-flutter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does it works?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Architecture</a:t>
            </a:r>
            <a:endParaRPr sz="3600">
              <a:solidFill>
                <a:srgbClr val="042B59"/>
              </a:solidFill>
            </a:endParaRPr>
          </a:p>
        </p:txBody>
      </p:sp>
      <p:grpSp>
        <p:nvGrpSpPr>
          <p:cNvPr id="210" name="Google Shape;210;p34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211" name="Google Shape;211;p34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2" name="Google Shape;21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4">
            <a:hlinkClick r:id="rId4"/>
          </p:cNvPr>
          <p:cNvSpPr txBox="1"/>
          <p:nvPr/>
        </p:nvSpPr>
        <p:spPr>
          <a:xfrm>
            <a:off x="0" y="4800625"/>
            <a:ext cx="45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https://docs.flutter.dev/resources/architectural-overview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400" y="1584550"/>
            <a:ext cx="4013652" cy="329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AOT (Ahead of Time) Compilation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ahead-of-time compilation(AOT compilation) is the act of compiling an often higher-level programming language into an often lower-level language before execution of a program, usually at build-time, to reduce the amount of work needed to be performed at run time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Compilation vs Transpilation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(Source-to-source compiler or a source-to-source translator)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type of translator that takes the source code of a program written in a programming language as its input and produces an equivalent source code in the same or a different programming language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5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Concepts</a:t>
            </a:r>
            <a:endParaRPr sz="3600">
              <a:solidFill>
                <a:srgbClr val="042B59"/>
              </a:solidFill>
            </a:endParaRPr>
          </a:p>
        </p:txBody>
      </p:sp>
      <p:grpSp>
        <p:nvGrpSpPr>
          <p:cNvPr id="222" name="Google Shape;222;p35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223" name="Google Shape;223;p35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4" name="Google Shape;22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5">
            <a:hlinkClick r:id="rId4"/>
          </p:cNvPr>
          <p:cNvSpPr txBox="1"/>
          <p:nvPr/>
        </p:nvSpPr>
        <p:spPr>
          <a:xfrm>
            <a:off x="0" y="4800625"/>
            <a:ext cx="45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https://docs.flutter.dev/resources/architectural-overview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914400" y="2924475"/>
            <a:ext cx="57402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and OOP Programing 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- A Quick Tour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1001500" y="4103625"/>
            <a:ext cx="479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is all about OOP... 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if in Java everything is objects, in Flutter everything is widgets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896725" y="2514600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#2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33914" l="27782" r="25200" t="0"/>
          <a:stretch/>
        </p:blipFill>
        <p:spPr>
          <a:xfrm>
            <a:off x="7178775" y="2982900"/>
            <a:ext cx="1692949" cy="216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Dart is the programming language for Flutter, the cross-platform development framework from Google that has taken the mobile world by storm. With Flutter and Dart, you can use a single code base to builds apps for iOS, Android, the web, and even the desktop and beyond.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Dart is a modern and powerful language that is similar in many ways to languages like Java, Swift, and Kotlin. The similarities can be a great advantage when learning Dart, but the subtle differences can be hard to remember and so getting started with Dart can be a challenge.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Introduction</a:t>
            </a:r>
            <a:endParaRPr sz="3600">
              <a:solidFill>
                <a:srgbClr val="042B59"/>
              </a:solidFill>
            </a:endParaRPr>
          </a:p>
        </p:txBody>
      </p:sp>
      <p:grpSp>
        <p:nvGrpSpPr>
          <p:cNvPr id="246" name="Google Shape;246;p37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247" name="Google Shape;247;p37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8" name="Google Shape;24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37">
            <a:hlinkClick r:id="rId4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https://www.raywenderlich.com/4482580-dart-2-cheat-sheet-and-quick-reference-2019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The principles of OOP</a:t>
            </a:r>
            <a:endParaRPr sz="3600">
              <a:solidFill>
                <a:srgbClr val="042B59"/>
              </a:solidFill>
            </a:endParaRPr>
          </a:p>
        </p:txBody>
      </p:sp>
      <p:grpSp>
        <p:nvGrpSpPr>
          <p:cNvPr id="258" name="Google Shape;258;p38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259" name="Google Shape;259;p38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38">
            <a:hlinkClick r:id="rId4"/>
          </p:cNvPr>
          <p:cNvSpPr txBox="1"/>
          <p:nvPr/>
        </p:nvSpPr>
        <p:spPr>
          <a:xfrm>
            <a:off x="0" y="4800625"/>
            <a:ext cx="225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https://youtu.be/pTB0EiLXUC8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1738" y="1300088"/>
            <a:ext cx="4752975" cy="34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914400" y="3371850"/>
            <a:ext cx="5740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JS to Dart - A Quick Tour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1001500" y="4103625"/>
            <a:ext cx="479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Coming from JS? Let’s see that Dart is not that monster after all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914400" y="2837425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#3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 rotWithShape="1">
          <a:blip r:embed="rId4">
            <a:alphaModFix/>
          </a:blip>
          <a:srcRect b="37441" l="26981" r="22820" t="11226"/>
          <a:stretch/>
        </p:blipFill>
        <p:spPr>
          <a:xfrm>
            <a:off x="6819901" y="3971925"/>
            <a:ext cx="1066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500" y="4119549"/>
            <a:ext cx="769800" cy="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 walkthrough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Dart for JavaScript Developers </a:t>
            </a:r>
            <a:endParaRPr sz="3600">
              <a:solidFill>
                <a:srgbClr val="042449"/>
              </a:solidFill>
            </a:endParaRPr>
          </a:p>
        </p:txBody>
      </p:sp>
      <p:grpSp>
        <p:nvGrpSpPr>
          <p:cNvPr id="284" name="Google Shape;284;p40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285" name="Google Shape;285;p40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6" name="Google Shape;28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0">
            <a:hlinkClick r:id="rId4"/>
          </p:cNvPr>
          <p:cNvSpPr txBox="1"/>
          <p:nvPr/>
        </p:nvSpPr>
        <p:spPr>
          <a:xfrm>
            <a:off x="0" y="4620300"/>
            <a:ext cx="57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https://docs.flutter.dev/get-started/flutter-for/react-native-devs#introduction-to-dart-for-javascript-developers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550" y="1825175"/>
            <a:ext cx="5937339" cy="24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914400" y="2971800"/>
            <a:ext cx="57402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Setup and Installation &amp; 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Intro to Flutter Development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001500" y="4103625"/>
            <a:ext cx="479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How to setup the environment for Flutter Development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914400" y="2581275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#4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125" y="3199025"/>
            <a:ext cx="1580450" cy="15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 walkthrough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Hello World - Part 1</a:t>
            </a:r>
            <a:endParaRPr sz="3600">
              <a:solidFill>
                <a:srgbClr val="042449"/>
              </a:solidFill>
            </a:endParaRPr>
          </a:p>
        </p:txBody>
      </p:sp>
      <p:grpSp>
        <p:nvGrpSpPr>
          <p:cNvPr id="309" name="Google Shape;309;p42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310" name="Google Shape;310;p42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42">
            <a:hlinkClick r:id="rId4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https://codelabs.developers.google.com/codelabs/first-flutter-app-pt1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201" y="1469613"/>
            <a:ext cx="1779588" cy="3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 rot="-5400000">
            <a:off x="2363975" y="-1634400"/>
            <a:ext cx="5151600" cy="8412300"/>
          </a:xfrm>
          <a:prstGeom prst="rect">
            <a:avLst/>
          </a:prstGeom>
          <a:gradFill>
            <a:gsLst>
              <a:gs pos="0">
                <a:srgbClr val="E3DDFD"/>
              </a:gs>
              <a:gs pos="100000">
                <a:srgbClr val="F3FCFF"/>
              </a:gs>
            </a:gsLst>
            <a:lin ang="21001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938450" y="2493500"/>
            <a:ext cx="5038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42B59"/>
                </a:solidFill>
              </a:rPr>
              <a:t>Anilson Monteiro</a:t>
            </a:r>
            <a:endParaRPr b="1" sz="2200"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42B59"/>
              </a:solidFill>
            </a:endParaRP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938450" y="2937225"/>
            <a:ext cx="54603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42B59"/>
                </a:solidFill>
              </a:rPr>
              <a:t>From Telecommunications Degree to </a:t>
            </a:r>
            <a:endParaRPr sz="1800"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42B59"/>
                </a:solidFill>
              </a:rPr>
              <a:t>Full Stack Developer </a:t>
            </a:r>
            <a:r>
              <a:rPr lang="en" sz="1800">
                <a:solidFill>
                  <a:srgbClr val="042B59"/>
                </a:solidFill>
              </a:rPr>
              <a:t>by &lt;Academia de Codigo_&gt;</a:t>
            </a:r>
            <a:endParaRPr sz="1800"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42B59"/>
                </a:solidFill>
              </a:rPr>
              <a:t>Cloud</a:t>
            </a:r>
            <a:r>
              <a:rPr lang="en" sz="1800">
                <a:solidFill>
                  <a:srgbClr val="042B59"/>
                </a:solidFill>
              </a:rPr>
              <a:t> Enthusiast </a:t>
            </a:r>
            <a:endParaRPr sz="1800"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42B59"/>
                </a:solidFill>
              </a:rPr>
              <a:t>JS</a:t>
            </a:r>
            <a:r>
              <a:rPr lang="en" sz="1800">
                <a:solidFill>
                  <a:srgbClr val="042B59"/>
                </a:solidFill>
              </a:rPr>
              <a:t> enthusiast</a:t>
            </a:r>
            <a:endParaRPr sz="1800"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42B59"/>
                </a:solidFill>
              </a:rPr>
              <a:t>Lifelong </a:t>
            </a:r>
            <a:r>
              <a:rPr b="1" lang="en" sz="1800">
                <a:solidFill>
                  <a:srgbClr val="042B59"/>
                </a:solidFill>
              </a:rPr>
              <a:t>Learner</a:t>
            </a:r>
            <a:endParaRPr b="1" sz="1800">
              <a:solidFill>
                <a:srgbClr val="042B59"/>
              </a:solidFill>
            </a:endParaRPr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575" y="3554400"/>
            <a:ext cx="314850" cy="3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75" y="3869250"/>
            <a:ext cx="314850" cy="3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375" y="2493500"/>
            <a:ext cx="2055200" cy="20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3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 walkthrough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Hello World - Part 2</a:t>
            </a:r>
            <a:endParaRPr sz="3600">
              <a:solidFill>
                <a:srgbClr val="042449"/>
              </a:solidFill>
            </a:endParaRPr>
          </a:p>
        </p:txBody>
      </p:sp>
      <p:grpSp>
        <p:nvGrpSpPr>
          <p:cNvPr id="322" name="Google Shape;322;p43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323" name="Google Shape;323;p43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3">
            <a:hlinkClick r:id="rId4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https://codelabs.developers.google.com/codelabs/first-flutter-app-pt2#0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198" y="1469625"/>
            <a:ext cx="1779601" cy="313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 rot="-5400000">
            <a:off x="1686075" y="-333300"/>
            <a:ext cx="1609500" cy="59532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200" y="1412775"/>
            <a:ext cx="2424595" cy="19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/>
          <p:nvPr>
            <p:ph idx="4294967295" type="body"/>
          </p:nvPr>
        </p:nvSpPr>
        <p:spPr>
          <a:xfrm>
            <a:off x="2273400" y="1684800"/>
            <a:ext cx="5740200" cy="1021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FFFFFF"/>
                </a:solidFill>
              </a:rPr>
              <a:t>RECAP</a:t>
            </a:r>
            <a:endParaRPr sz="5900">
              <a:solidFill>
                <a:srgbClr val="FFFFFF"/>
              </a:solidFill>
            </a:endParaRPr>
          </a:p>
        </p:txBody>
      </p:sp>
      <p:sp>
        <p:nvSpPr>
          <p:cNvPr id="334" name="Google Shape;334;p44"/>
          <p:cNvSpPr txBox="1"/>
          <p:nvPr>
            <p:ph idx="4294967295" type="body"/>
          </p:nvPr>
        </p:nvSpPr>
        <p:spPr>
          <a:xfrm>
            <a:off x="2368650" y="2705988"/>
            <a:ext cx="3600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42B59"/>
                </a:solidFill>
              </a:rPr>
              <a:t>What did you just learn?</a:t>
            </a:r>
            <a:endParaRPr>
              <a:solidFill>
                <a:srgbClr val="042B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Walkthrough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Similarities of Web Development and Flutter development</a:t>
            </a:r>
            <a:endParaRPr sz="3600">
              <a:solidFill>
                <a:srgbClr val="042449"/>
              </a:solidFill>
            </a:endParaRPr>
          </a:p>
        </p:txBody>
      </p:sp>
      <p:grpSp>
        <p:nvGrpSpPr>
          <p:cNvPr id="343" name="Google Shape;343;p45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344" name="Google Shape;344;p45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5" name="Google Shape;34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45">
            <a:hlinkClick r:id="rId4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https://docs.flutter.dev/get-started/flutter-for/web-devs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350" y="1619200"/>
            <a:ext cx="6749750" cy="28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 Walkthrough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Similarities of React Native and Flutter development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356" name="Google Shape;356;p46">
            <a:hlinkClick r:id="rId3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https://docs.flutter.dev/get-started/flutter-for/react-native-devs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 rotWithShape="1">
          <a:blip r:embed="rId4">
            <a:alphaModFix/>
          </a:blip>
          <a:srcRect b="0" l="0" r="0" t="25373"/>
          <a:stretch/>
        </p:blipFill>
        <p:spPr>
          <a:xfrm>
            <a:off x="1200850" y="1649200"/>
            <a:ext cx="7214751" cy="3151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6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359" name="Google Shape;359;p46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0" name="Google Shape;360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the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one is correct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QUIZ #1</a:t>
            </a:r>
            <a:endParaRPr sz="3600">
              <a:solidFill>
                <a:srgbClr val="042449"/>
              </a:solidFill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370" name="Google Shape;370;p47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1" name="Google Shape;37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/>
          <p:nvPr/>
        </p:nvSpPr>
        <p:spPr>
          <a:xfrm rot="-5400000">
            <a:off x="-1566750" y="1557300"/>
            <a:ext cx="5210100" cy="207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3">
            <a:alphaModFix/>
          </a:blip>
          <a:srcRect b="5437" l="11691" r="21539" t="0"/>
          <a:stretch/>
        </p:blipFill>
        <p:spPr>
          <a:xfrm>
            <a:off x="0" y="3312025"/>
            <a:ext cx="2066925" cy="16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/>
          <p:nvPr/>
        </p:nvSpPr>
        <p:spPr>
          <a:xfrm rot="-5400000">
            <a:off x="547800" y="376125"/>
            <a:ext cx="981000" cy="184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 txBox="1"/>
          <p:nvPr>
            <p:ph idx="4294967295" type="body"/>
          </p:nvPr>
        </p:nvSpPr>
        <p:spPr>
          <a:xfrm>
            <a:off x="182775" y="942975"/>
            <a:ext cx="2067000" cy="714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42449"/>
                </a:solidFill>
              </a:rPr>
              <a:t>Deep dive</a:t>
            </a:r>
            <a:endParaRPr b="1" sz="2800">
              <a:solidFill>
                <a:srgbClr val="042449"/>
              </a:solidFill>
            </a:endParaRPr>
          </a:p>
        </p:txBody>
      </p:sp>
      <p:sp>
        <p:nvSpPr>
          <p:cNvPr id="380" name="Google Shape;380;p48"/>
          <p:cNvSpPr txBox="1"/>
          <p:nvPr>
            <p:ph idx="4294967295" type="body"/>
          </p:nvPr>
        </p:nvSpPr>
        <p:spPr>
          <a:xfrm>
            <a:off x="182775" y="315925"/>
            <a:ext cx="1848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42449"/>
                </a:solidFill>
              </a:rPr>
              <a:t>Coming</a:t>
            </a:r>
            <a:r>
              <a:rPr lang="en">
                <a:solidFill>
                  <a:srgbClr val="042449"/>
                </a:solidFill>
              </a:rPr>
              <a:t> next…</a:t>
            </a:r>
            <a:endParaRPr>
              <a:solidFill>
                <a:srgbClr val="042449"/>
              </a:solidFill>
            </a:endParaRPr>
          </a:p>
        </p:txBody>
      </p:sp>
      <p:grpSp>
        <p:nvGrpSpPr>
          <p:cNvPr id="381" name="Google Shape;381;p48"/>
          <p:cNvGrpSpPr/>
          <p:nvPr/>
        </p:nvGrpSpPr>
        <p:grpSpPr>
          <a:xfrm>
            <a:off x="2133500" y="1205781"/>
            <a:ext cx="7934426" cy="2750838"/>
            <a:chOff x="2133500" y="1205781"/>
            <a:chExt cx="7934426" cy="2750838"/>
          </a:xfrm>
        </p:grpSpPr>
        <p:grpSp>
          <p:nvGrpSpPr>
            <p:cNvPr id="382" name="Google Shape;382;p48"/>
            <p:cNvGrpSpPr/>
            <p:nvPr/>
          </p:nvGrpSpPr>
          <p:grpSpPr>
            <a:xfrm>
              <a:off x="2133500" y="1205799"/>
              <a:ext cx="2236240" cy="2723502"/>
              <a:chOff x="3057425" y="139649"/>
              <a:chExt cx="2236240" cy="2723502"/>
            </a:xfrm>
          </p:grpSpPr>
          <p:pic>
            <p:nvPicPr>
              <p:cNvPr id="383" name="Google Shape;383;p4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57425" y="139656"/>
                <a:ext cx="1283293" cy="2723487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47625" endA="0" endPos="15000" fadeDir="5400012" kx="0" rotWithShape="0" algn="bl" stA="58000" stPos="0" sy="-100000" ky="0"/>
              </a:effectLst>
            </p:spPr>
          </p:pic>
          <p:pic>
            <p:nvPicPr>
              <p:cNvPr id="384" name="Google Shape;384;p4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10372" y="139649"/>
                <a:ext cx="1283293" cy="2723502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47625" endA="0" endPos="15000" fadeDir="5400012" kx="0" rotWithShape="0" algn="bl" stA="58000" stPos="0" sy="-100000" ky="0"/>
              </a:effectLst>
            </p:spPr>
          </p:pic>
        </p:grpSp>
        <p:grpSp>
          <p:nvGrpSpPr>
            <p:cNvPr id="385" name="Google Shape;385;p48"/>
            <p:cNvGrpSpPr/>
            <p:nvPr/>
          </p:nvGrpSpPr>
          <p:grpSpPr>
            <a:xfrm>
              <a:off x="4091301" y="1205781"/>
              <a:ext cx="2166623" cy="2723543"/>
              <a:chOff x="6005826" y="139656"/>
              <a:chExt cx="2166623" cy="2723543"/>
            </a:xfrm>
          </p:grpSpPr>
          <p:pic>
            <p:nvPicPr>
              <p:cNvPr id="386" name="Google Shape;386;p4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889156" y="139656"/>
                <a:ext cx="1283293" cy="2723543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47625" endA="0" endPos="15000" fadeDir="5400012" kx="0" rotWithShape="0" algn="bl" stA="58000" stPos="0" sy="-100000" ky="0"/>
              </a:effectLst>
            </p:spPr>
          </p:pic>
          <p:pic>
            <p:nvPicPr>
              <p:cNvPr id="387" name="Google Shape;387;p4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05826" y="139667"/>
                <a:ext cx="1283293" cy="2723523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47625" endA="0" endPos="15000" fadeDir="5400012" kx="0" rotWithShape="0" algn="bl" stA="58000" stPos="0" sy="-100000" ky="0"/>
              </a:effectLst>
            </p:spPr>
          </p:pic>
        </p:grpSp>
        <p:pic>
          <p:nvPicPr>
            <p:cNvPr id="388" name="Google Shape;388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66125" y="1733475"/>
              <a:ext cx="4101801" cy="2223144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47625" endA="0" endPos="15000" fadeDir="5400012" kx="0" rotWithShape="0" algn="bl" stA="58000" stPos="0" sy="-100000" ky="0"/>
            </a:effectLst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/>
          <p:nvPr/>
        </p:nvSpPr>
        <p:spPr>
          <a:xfrm rot="-5400000">
            <a:off x="-1566750" y="1557300"/>
            <a:ext cx="5210100" cy="207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 b="5437" l="11691" r="21539" t="0"/>
          <a:stretch/>
        </p:blipFill>
        <p:spPr>
          <a:xfrm>
            <a:off x="0" y="3312025"/>
            <a:ext cx="2066925" cy="16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/>
          <p:nvPr/>
        </p:nvSpPr>
        <p:spPr>
          <a:xfrm rot="-5400000">
            <a:off x="2638575" y="989575"/>
            <a:ext cx="1609500" cy="28671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9"/>
          <p:cNvSpPr/>
          <p:nvPr/>
        </p:nvSpPr>
        <p:spPr>
          <a:xfrm rot="-5400000">
            <a:off x="4048420" y="-420719"/>
            <a:ext cx="1609200" cy="568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 txBox="1"/>
          <p:nvPr>
            <p:ph idx="4294967295" type="body"/>
          </p:nvPr>
        </p:nvSpPr>
        <p:spPr>
          <a:xfrm>
            <a:off x="2375175" y="1495000"/>
            <a:ext cx="4188300" cy="1021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042449"/>
                </a:solidFill>
              </a:rPr>
              <a:t>Deep dive</a:t>
            </a:r>
            <a:endParaRPr b="1" sz="5900">
              <a:solidFill>
                <a:srgbClr val="042449"/>
              </a:solidFill>
            </a:endParaRPr>
          </a:p>
        </p:txBody>
      </p:sp>
      <p:sp>
        <p:nvSpPr>
          <p:cNvPr id="398" name="Google Shape;398;p49"/>
          <p:cNvSpPr txBox="1"/>
          <p:nvPr>
            <p:ph idx="4294967295" type="body"/>
          </p:nvPr>
        </p:nvSpPr>
        <p:spPr>
          <a:xfrm>
            <a:off x="2470425" y="2516188"/>
            <a:ext cx="3600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42B59"/>
                </a:solidFill>
              </a:rPr>
              <a:t>Navigating in deep waters…!</a:t>
            </a:r>
            <a:endParaRPr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2B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42B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0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0"/>
          <p:cNvSpPr txBox="1"/>
          <p:nvPr/>
        </p:nvSpPr>
        <p:spPr>
          <a:xfrm>
            <a:off x="977375" y="1141175"/>
            <a:ext cx="52731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Tips and Tricks That Actually Works 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Hands On &amp; Mini Projects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What else?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Session 2→ Deep Dive</a:t>
            </a:r>
            <a:endParaRPr sz="3600">
              <a:solidFill>
                <a:srgbClr val="042B59"/>
              </a:solidFill>
            </a:endParaRPr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925" y="32425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Project #1 - Fooderlich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417" name="Google Shape;417;p51">
            <a:hlinkClick r:id="rId3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https://www.raywenderlich.com/books/flutter-apprentice/v2.0/chapters/3-basic-widgets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8" name="Google Shape;418;p51"/>
          <p:cNvGrpSpPr/>
          <p:nvPr/>
        </p:nvGrpSpPr>
        <p:grpSpPr>
          <a:xfrm>
            <a:off x="3230038" y="1520124"/>
            <a:ext cx="2683915" cy="2723502"/>
            <a:chOff x="2609750" y="139649"/>
            <a:chExt cx="2683915" cy="2723502"/>
          </a:xfrm>
        </p:grpSpPr>
        <p:pic>
          <p:nvPicPr>
            <p:cNvPr id="419" name="Google Shape;41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9750" y="139656"/>
              <a:ext cx="1283293" cy="2723487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47625" endA="0" endPos="15000" fadeDir="5400012" kx="0" rotWithShape="0" algn="bl" stA="58000" stPos="0" sy="-100000" ky="0"/>
            </a:effectLst>
          </p:spPr>
        </p:pic>
        <p:pic>
          <p:nvPicPr>
            <p:cNvPr id="420" name="Google Shape;420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0372" y="139649"/>
              <a:ext cx="1283293" cy="2723502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47625" endA="0" endPos="15000" fadeDir="5400012" kx="0" rotWithShape="0" algn="bl" stA="58000" stPos="0" sy="-100000" ky="0"/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2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Project #2 - Pokedex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428" name="Google Shape;428;p52">
            <a:hlinkClick r:id="rId3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https://www.raywenderlich.com/5896601-flutter-networking-tutorial-getting-started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29" name="Google Shape;429;p52"/>
          <p:cNvGrpSpPr/>
          <p:nvPr/>
        </p:nvGrpSpPr>
        <p:grpSpPr>
          <a:xfrm>
            <a:off x="3323013" y="1609130"/>
            <a:ext cx="2700023" cy="2723545"/>
            <a:chOff x="5472426" y="139655"/>
            <a:chExt cx="2700023" cy="2723545"/>
          </a:xfrm>
        </p:grpSpPr>
        <p:pic>
          <p:nvPicPr>
            <p:cNvPr id="430" name="Google Shape;43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9156" y="139656"/>
              <a:ext cx="1283293" cy="2723543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47625" endA="0" endPos="15000" fadeDir="5400012" kx="0" rotWithShape="0" algn="bl" stA="58000" stPos="0" sy="-100000" ky="0"/>
            </a:effectLst>
          </p:spPr>
        </p:pic>
        <p:pic>
          <p:nvPicPr>
            <p:cNvPr id="431" name="Google Shape;43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2426" y="139655"/>
              <a:ext cx="1283293" cy="2723523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47625" endA="0" endPos="15000" fadeDir="5400012" kx="0" rotWithShape="0" algn="bl" stA="58000" stPos="0" sy="-100000" ky="0"/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 rot="-5400000">
            <a:off x="2363975" y="-1634400"/>
            <a:ext cx="5151600" cy="8412300"/>
          </a:xfrm>
          <a:prstGeom prst="rect">
            <a:avLst/>
          </a:prstGeom>
          <a:gradFill>
            <a:gsLst>
              <a:gs pos="0">
                <a:srgbClr val="E3DDFD"/>
              </a:gs>
              <a:gs pos="100000">
                <a:srgbClr val="F3FCFF"/>
              </a:gs>
            </a:gsLst>
            <a:lin ang="21001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What we’ll do today?</a:t>
            </a:r>
            <a:endParaRPr sz="3600">
              <a:solidFill>
                <a:srgbClr val="042B59"/>
              </a:solidFill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925" y="32425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977375" y="1141175"/>
            <a:ext cx="52731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Session 1 → Fundamentals</a:t>
            </a:r>
            <a:endParaRPr b="1"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Flutter FAQ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and OOP Programing - A Quick Tour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JS to Dart - A Quick Tour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- A Quick Tour - Recap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Setup and Installation &amp; Intro to Flutter Development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The Hello World - Cont.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Flutter: The Basics - Recap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3"/>
          <p:cNvSpPr txBox="1"/>
          <p:nvPr/>
        </p:nvSpPr>
        <p:spPr>
          <a:xfrm>
            <a:off x="914400" y="3095625"/>
            <a:ext cx="5740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1001500" y="3789300"/>
            <a:ext cx="5285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How we can build and deploy a Flutter app? ... 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Well, just the steps, we can’t do it all in one day... 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Unfortunately 😭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914400" y="2449125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#5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6207475" y="2837425"/>
            <a:ext cx="2082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46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🚀</a:t>
            </a:r>
            <a:endParaRPr sz="14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Flutter Apps - Deployment Steps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450" name="Google Shape;450;p54">
            <a:hlinkClick r:id="rId3"/>
          </p:cNvPr>
          <p:cNvSpPr txBox="1"/>
          <p:nvPr/>
        </p:nvSpPr>
        <p:spPr>
          <a:xfrm>
            <a:off x="0" y="4800625"/>
            <a:ext cx="71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https://docs.flutter.dev/deployment/android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54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Deployment steps walkthrough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2" name="Google Shape;4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50" y="1585025"/>
            <a:ext cx="7077076" cy="3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5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5"/>
          <p:cNvSpPr txBox="1"/>
          <p:nvPr/>
        </p:nvSpPr>
        <p:spPr>
          <a:xfrm>
            <a:off x="914400" y="3409950"/>
            <a:ext cx="5740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What else is out there?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1001500" y="4103625"/>
            <a:ext cx="479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There is more to do on the web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914400" y="2763450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#6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6207475" y="2837425"/>
            <a:ext cx="2082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0"/>
              <a:t>🌍</a:t>
            </a:r>
            <a:endParaRPr sz="14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6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Project #3 - Andela Web Clone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472" name="Google Shape;472;p56">
            <a:hlinkClick r:id="rId3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https://andela.com/for-engineers/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73" name="Google Shape;4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1100" y="1762050"/>
            <a:ext cx="4101801" cy="222314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15000" fadeDir="5400012" kx="0" rotWithShape="0" algn="bl" stA="58000" stPos="0" sy="-100000" ky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7"/>
          <p:cNvSpPr txBox="1"/>
          <p:nvPr/>
        </p:nvSpPr>
        <p:spPr>
          <a:xfrm>
            <a:off x="914400" y="3409950"/>
            <a:ext cx="5740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A little Challenge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1001500" y="4103625"/>
            <a:ext cx="479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We saw how to develop for mobile and Web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Now is your turn to share with us something from the desktop… yes it’s possible too!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914400" y="2837425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#7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701" y="3695126"/>
            <a:ext cx="1539273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7"/>
          <p:cNvSpPr/>
          <p:nvPr/>
        </p:nvSpPr>
        <p:spPr>
          <a:xfrm>
            <a:off x="7421688" y="4338250"/>
            <a:ext cx="15393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307" y="4300825"/>
            <a:ext cx="247769" cy="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8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8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Flutter Slides - Demo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495" name="Google Shape;495;p58">
            <a:hlinkClick r:id="rId3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https://verygood.ventures/success-stories/flutter-slides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Flutter Desktop demo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7" name="Google Shape;4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375" y="1827950"/>
            <a:ext cx="4802801" cy="2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9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59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9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9"/>
          <p:cNvSpPr txBox="1"/>
          <p:nvPr/>
        </p:nvSpPr>
        <p:spPr>
          <a:xfrm>
            <a:off x="914400" y="3409950"/>
            <a:ext cx="5740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The end</a:t>
            </a:r>
            <a:endParaRPr sz="32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1001500" y="4103625"/>
            <a:ext cx="479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Well, not yet…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914400" y="2837425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#8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0"/>
          <p:cNvSpPr/>
          <p:nvPr/>
        </p:nvSpPr>
        <p:spPr>
          <a:xfrm rot="-5400000">
            <a:off x="4335375" y="-3610500"/>
            <a:ext cx="12087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0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A quick look into the community</a:t>
            </a:r>
            <a:endParaRPr sz="3600">
              <a:solidFill>
                <a:srgbClr val="042449"/>
              </a:solidFill>
            </a:endParaRPr>
          </a:p>
        </p:txBody>
      </p:sp>
      <p:sp>
        <p:nvSpPr>
          <p:cNvPr id="516" name="Google Shape;516;p60">
            <a:hlinkClick r:id="rId3"/>
          </p:cNvPr>
          <p:cNvSpPr txBox="1"/>
          <p:nvPr/>
        </p:nvSpPr>
        <p:spPr>
          <a:xfrm>
            <a:off x="0" y="4800625"/>
            <a:ext cx="579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https://flutterhack.devpost.com/ https://docs.flutter.dev/apprentice-giveaway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7" name="Google Shape;517;p60"/>
          <p:cNvSpPr txBox="1"/>
          <p:nvPr/>
        </p:nvSpPr>
        <p:spPr>
          <a:xfrm>
            <a:off x="977375" y="1200150"/>
            <a:ext cx="76617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Things we can find on the Flutter community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Boring Flutter Show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widget of the week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Animations - Community events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Book club - Community events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#30daysofcode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Puzzle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Hackathon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1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1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 txBox="1"/>
          <p:nvPr/>
        </p:nvSpPr>
        <p:spPr>
          <a:xfrm>
            <a:off x="977375" y="1141175"/>
            <a:ext cx="61854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Learn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the most you can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Don’t skip </a:t>
            </a: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steps</a:t>
            </a:r>
            <a:endParaRPr b="1"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Celebrate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the little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victories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Don’t give up on </a:t>
            </a: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first bug</a:t>
            </a:r>
            <a:endParaRPr b="1"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Look and </a:t>
            </a: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ask for help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 (do your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homework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 first)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Give back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and support the community (there is plantly of to do it)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Teach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what you learn (even if it’s a hello world)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Enjoy the </a:t>
            </a: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path 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have </a:t>
            </a: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damentals in mind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Always look for the </a:t>
            </a: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next challenge</a:t>
            </a:r>
            <a:endParaRPr b="1"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61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Final </a:t>
            </a:r>
            <a:r>
              <a:rPr lang="en" sz="3600">
                <a:solidFill>
                  <a:srgbClr val="042B59"/>
                </a:solidFill>
              </a:rPr>
              <a:t>thoughts</a:t>
            </a:r>
            <a:endParaRPr sz="3600">
              <a:solidFill>
                <a:srgbClr val="042B59"/>
              </a:solidFill>
            </a:endParaRPr>
          </a:p>
        </p:txBody>
      </p:sp>
      <p:pic>
        <p:nvPicPr>
          <p:cNvPr id="528" name="Google Shape;5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925" y="32425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/>
          <p:nvPr/>
        </p:nvSpPr>
        <p:spPr>
          <a:xfrm rot="-5400000">
            <a:off x="2363975" y="-1638450"/>
            <a:ext cx="5151600" cy="8412300"/>
          </a:xfrm>
          <a:prstGeom prst="rect">
            <a:avLst/>
          </a:prstGeom>
          <a:gradFill>
            <a:gsLst>
              <a:gs pos="0">
                <a:srgbClr val="E3DDFD"/>
              </a:gs>
              <a:gs pos="100000">
                <a:srgbClr val="F3FCFF"/>
              </a:gs>
            </a:gsLst>
            <a:lin ang="21001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 txBox="1"/>
          <p:nvPr>
            <p:ph idx="1" type="body"/>
          </p:nvPr>
        </p:nvSpPr>
        <p:spPr>
          <a:xfrm>
            <a:off x="989025" y="1360125"/>
            <a:ext cx="5226300" cy="1390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Are you still</a:t>
            </a:r>
            <a:endParaRPr sz="3600">
              <a:solidFill>
                <a:srgbClr val="04244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here?</a:t>
            </a:r>
            <a:endParaRPr sz="3600">
              <a:solidFill>
                <a:srgbClr val="042449"/>
              </a:solidFill>
            </a:endParaRPr>
          </a:p>
        </p:txBody>
      </p:sp>
      <p:pic>
        <p:nvPicPr>
          <p:cNvPr id="536" name="Google Shape;5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663" y="3436138"/>
            <a:ext cx="3361267" cy="189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 rot="-5400000">
            <a:off x="2363975" y="-1634400"/>
            <a:ext cx="5151600" cy="8412300"/>
          </a:xfrm>
          <a:prstGeom prst="rect">
            <a:avLst/>
          </a:prstGeom>
          <a:gradFill>
            <a:gsLst>
              <a:gs pos="0">
                <a:srgbClr val="E3DDFD"/>
              </a:gs>
              <a:gs pos="100000">
                <a:srgbClr val="F3FCFF"/>
              </a:gs>
            </a:gsLst>
            <a:lin ang="21001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What we’ll do today?</a:t>
            </a:r>
            <a:endParaRPr sz="3600">
              <a:solidFill>
                <a:srgbClr val="042B59"/>
              </a:solidFill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925" y="32425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977375" y="1141175"/>
            <a:ext cx="52731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Session 2 → Deep Dive</a:t>
            </a:r>
            <a:endParaRPr b="1"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Tips and Tricks That Actually Works 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Hands On &amp; Mini Projects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 startAt="8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What else?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/>
          <p:nvPr/>
        </p:nvSpPr>
        <p:spPr>
          <a:xfrm rot="-5400000">
            <a:off x="2363975" y="-1638450"/>
            <a:ext cx="5151600" cy="8412300"/>
          </a:xfrm>
          <a:prstGeom prst="rect">
            <a:avLst/>
          </a:prstGeom>
          <a:gradFill>
            <a:gsLst>
              <a:gs pos="0">
                <a:srgbClr val="E3DDFD"/>
              </a:gs>
              <a:gs pos="100000">
                <a:srgbClr val="F3FCFF"/>
              </a:gs>
            </a:gsLst>
            <a:lin ang="21001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3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3"/>
          <p:cNvSpPr txBox="1"/>
          <p:nvPr>
            <p:ph idx="1" type="body"/>
          </p:nvPr>
        </p:nvSpPr>
        <p:spPr>
          <a:xfrm>
            <a:off x="989025" y="1360125"/>
            <a:ext cx="5226300" cy="1390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Don’t loose</a:t>
            </a:r>
            <a:endParaRPr sz="3600">
              <a:solidFill>
                <a:srgbClr val="04244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next episodes…</a:t>
            </a:r>
            <a:endParaRPr sz="3600">
              <a:solidFill>
                <a:srgbClr val="04244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449"/>
                </a:solidFill>
              </a:rPr>
              <a:t>Thank you</a:t>
            </a:r>
            <a:r>
              <a:rPr lang="en" sz="3600">
                <a:solidFill>
                  <a:srgbClr val="FFFFFF"/>
                </a:solidFill>
              </a:rPr>
              <a:t>👋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544" name="Google Shape;5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663" y="3436138"/>
            <a:ext cx="3361267" cy="189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FF8485"/>
              </a:gs>
              <a:gs pos="100000">
                <a:srgbClr val="F9EAC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4"/>
          <p:cNvSpPr txBox="1"/>
          <p:nvPr>
            <p:ph type="title"/>
          </p:nvPr>
        </p:nvSpPr>
        <p:spPr>
          <a:xfrm>
            <a:off x="824925" y="1389600"/>
            <a:ext cx="5642700" cy="13893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and </a:t>
            </a:r>
            <a:r>
              <a:rPr lang="en"/>
              <a:t>additional</a:t>
            </a:r>
            <a:r>
              <a:rPr lang="en"/>
              <a:t> resources</a:t>
            </a:r>
            <a:endParaRPr/>
          </a:p>
        </p:txBody>
      </p:sp>
      <p:sp>
        <p:nvSpPr>
          <p:cNvPr id="551" name="Google Shape;551;p64"/>
          <p:cNvSpPr txBox="1"/>
          <p:nvPr>
            <p:ph idx="1" type="body"/>
          </p:nvPr>
        </p:nvSpPr>
        <p:spPr>
          <a:xfrm>
            <a:off x="824925" y="2750394"/>
            <a:ext cx="5038800" cy="55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42B59"/>
                </a:solidFill>
              </a:rPr>
              <a:t>Github repo link</a:t>
            </a:r>
            <a:endParaRPr>
              <a:solidFill>
                <a:srgbClr val="042B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/>
          <p:nvPr/>
        </p:nvSpPr>
        <p:spPr>
          <a:xfrm rot="-5400000">
            <a:off x="2363975" y="-1634400"/>
            <a:ext cx="5151600" cy="8412300"/>
          </a:xfrm>
          <a:prstGeom prst="rect">
            <a:avLst/>
          </a:prstGeom>
          <a:gradFill>
            <a:gsLst>
              <a:gs pos="0">
                <a:srgbClr val="E3DDFD"/>
              </a:gs>
              <a:gs pos="100000">
                <a:srgbClr val="F3FCFF"/>
              </a:gs>
            </a:gsLst>
            <a:lin ang="21001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Requirements</a:t>
            </a:r>
            <a:endParaRPr sz="3600">
              <a:solidFill>
                <a:srgbClr val="042B59"/>
              </a:solidFill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8"/>
          <p:cNvSpPr txBox="1"/>
          <p:nvPr/>
        </p:nvSpPr>
        <p:spPr>
          <a:xfrm>
            <a:off x="977375" y="1141175"/>
            <a:ext cx="52731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Programing Basics</a:t>
            </a:r>
            <a:endParaRPr sz="2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Developer Spirit ;)</a:t>
            </a:r>
            <a:endParaRPr b="1"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 rot="-5400000">
            <a:off x="1924275" y="-95250"/>
            <a:ext cx="1609500" cy="54771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400" y="3168450"/>
            <a:ext cx="2424595" cy="19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4294967295" type="body"/>
          </p:nvPr>
        </p:nvSpPr>
        <p:spPr>
          <a:xfrm>
            <a:off x="196950" y="1927800"/>
            <a:ext cx="5740200" cy="1021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042449"/>
                </a:solidFill>
              </a:rPr>
              <a:t>FUN</a:t>
            </a:r>
            <a:r>
              <a:rPr lang="en" sz="5900">
                <a:solidFill>
                  <a:srgbClr val="042449"/>
                </a:solidFill>
              </a:rPr>
              <a:t>damentals</a:t>
            </a:r>
            <a:endParaRPr sz="5900">
              <a:solidFill>
                <a:srgbClr val="042449"/>
              </a:solidFill>
            </a:endParaRPr>
          </a:p>
        </p:txBody>
      </p:sp>
      <p:sp>
        <p:nvSpPr>
          <p:cNvPr id="156" name="Google Shape;156;p29"/>
          <p:cNvSpPr txBox="1"/>
          <p:nvPr>
            <p:ph idx="4294967295" type="body"/>
          </p:nvPr>
        </p:nvSpPr>
        <p:spPr>
          <a:xfrm>
            <a:off x="292200" y="2948988"/>
            <a:ext cx="3600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42449"/>
                </a:solidFill>
              </a:rPr>
              <a:t>Let’s have fun…!</a:t>
            </a:r>
            <a:endParaRPr>
              <a:solidFill>
                <a:srgbClr val="04244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977375" y="1141175"/>
            <a:ext cx="52731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Flutter FAQ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and OOP Programing - A Quick Tour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JS to Dart - A Quick Tour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Dart - A Quick Tour - Recap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Setup and Installation &amp; Intro to Flutter Development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The Hello World - Cont.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42B59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Flutter: The Basics - Recap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824975" y="472775"/>
            <a:ext cx="8229600" cy="6684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42B59"/>
                </a:solidFill>
              </a:rPr>
              <a:t>Session 1 → Fundamentals</a:t>
            </a:r>
            <a:endParaRPr sz="3600">
              <a:solidFill>
                <a:srgbClr val="042B59"/>
              </a:solidFill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925" y="32425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 rot="-5400000">
            <a:off x="1929000" y="-90450"/>
            <a:ext cx="1609500" cy="54675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4294967295" type="body"/>
          </p:nvPr>
        </p:nvSpPr>
        <p:spPr>
          <a:xfrm>
            <a:off x="826600" y="2113291"/>
            <a:ext cx="3600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42449"/>
                </a:solidFill>
              </a:rPr>
              <a:t>“Mastering the fundamentals is </a:t>
            </a:r>
            <a:r>
              <a:rPr b="1" lang="en" sz="2000">
                <a:solidFill>
                  <a:srgbClr val="042449"/>
                </a:solidFill>
              </a:rPr>
              <a:t>challenging</a:t>
            </a:r>
            <a:r>
              <a:rPr lang="en" sz="2000">
                <a:solidFill>
                  <a:srgbClr val="042449"/>
                </a:solidFill>
              </a:rPr>
              <a:t>, requires </a:t>
            </a:r>
            <a:r>
              <a:rPr b="1" lang="en" sz="2000">
                <a:solidFill>
                  <a:srgbClr val="042449"/>
                </a:solidFill>
              </a:rPr>
              <a:t>practice</a:t>
            </a:r>
            <a:r>
              <a:rPr lang="en" sz="2000">
                <a:solidFill>
                  <a:srgbClr val="042449"/>
                </a:solidFill>
              </a:rPr>
              <a:t>, but can be </a:t>
            </a:r>
            <a:r>
              <a:rPr b="1" lang="en" sz="2000">
                <a:solidFill>
                  <a:srgbClr val="042449"/>
                </a:solidFill>
              </a:rPr>
              <a:t>fun</a:t>
            </a:r>
            <a:r>
              <a:rPr lang="en" sz="2000">
                <a:solidFill>
                  <a:srgbClr val="042449"/>
                </a:solidFill>
              </a:rPr>
              <a:t>.”</a:t>
            </a:r>
            <a:endParaRPr sz="2000">
              <a:solidFill>
                <a:srgbClr val="042449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25" y="3841025"/>
            <a:ext cx="4200924" cy="93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31"/>
          <p:cNvGrpSpPr/>
          <p:nvPr/>
        </p:nvGrpSpPr>
        <p:grpSpPr>
          <a:xfrm>
            <a:off x="8089975" y="4079138"/>
            <a:ext cx="1234900" cy="1242800"/>
            <a:chOff x="8089975" y="4079138"/>
            <a:chExt cx="1234900" cy="1242800"/>
          </a:xfrm>
        </p:grpSpPr>
        <p:sp>
          <p:nvSpPr>
            <p:cNvPr id="176" name="Google Shape;176;p31"/>
            <p:cNvSpPr/>
            <p:nvPr/>
          </p:nvSpPr>
          <p:spPr>
            <a:xfrm rot="-5400000">
              <a:off x="8264475" y="4251300"/>
              <a:ext cx="885900" cy="898500"/>
            </a:xfrm>
            <a:prstGeom prst="rtTriangle">
              <a:avLst/>
            </a:prstGeom>
            <a:gradFill>
              <a:gsLst>
                <a:gs pos="0">
                  <a:srgbClr val="9CC4F5"/>
                </a:gs>
                <a:gs pos="100000">
                  <a:srgbClr val="B8F0F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7" name="Google Shape;17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9975" y="4079138"/>
              <a:ext cx="1234900" cy="124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025" y="3276600"/>
            <a:ext cx="2315549" cy="1654650"/>
          </a:xfrm>
          <a:prstGeom prst="rect">
            <a:avLst/>
          </a:prstGeom>
          <a:noFill/>
          <a:ln>
            <a:noFill/>
          </a:ln>
          <a:effectLst>
            <a:outerShdw blurRad="857250" rotWithShape="0" algn="bl" dir="5400000" dist="19050">
              <a:srgbClr val="B8F0F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449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50" y="312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6141725" y="1536725"/>
            <a:ext cx="20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work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Little challenges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to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“Advanced”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damentals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1795550" y="283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/>
          <p:nvPr/>
        </p:nvSpPr>
        <p:spPr>
          <a:xfrm rot="-5400000">
            <a:off x="2363773" y="-1638752"/>
            <a:ext cx="5151900" cy="8412600"/>
          </a:xfrm>
          <a:prstGeom prst="rect">
            <a:avLst/>
          </a:prstGeom>
          <a:gradFill>
            <a:gsLst>
              <a:gs pos="0">
                <a:srgbClr val="9CC4F5"/>
              </a:gs>
              <a:gs pos="100000">
                <a:srgbClr val="B8F0F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/>
        </p:nvSpPr>
        <p:spPr>
          <a:xfrm>
            <a:off x="914400" y="3153075"/>
            <a:ext cx="57402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59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Flutter FAQ</a:t>
            </a:r>
            <a:endParaRPr sz="59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001500" y="4103613"/>
            <a:ext cx="3600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Why Flutter? Wait What’s Flutter? Is it that? Who build Flutter? What can i do with it? Why Dart?</a:t>
            </a:r>
            <a:endParaRPr sz="18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1001500" y="2743200"/>
            <a:ext cx="7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42B59"/>
                </a:solidFill>
                <a:latin typeface="Open Sans"/>
                <a:ea typeface="Open Sans"/>
                <a:cs typeface="Open Sans"/>
                <a:sym typeface="Open Sans"/>
              </a:rPr>
              <a:t>#1</a:t>
            </a:r>
            <a:endParaRPr sz="3000">
              <a:solidFill>
                <a:srgbClr val="042B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S Tamplate - Edited from Udacity Presentation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